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7" r:id="rId2"/>
    <p:sldId id="267" r:id="rId3"/>
    <p:sldId id="310" r:id="rId4"/>
    <p:sldId id="269" r:id="rId5"/>
    <p:sldId id="270" r:id="rId6"/>
    <p:sldId id="271" r:id="rId7"/>
    <p:sldId id="356" r:id="rId8"/>
    <p:sldId id="353" r:id="rId9"/>
    <p:sldId id="354" r:id="rId10"/>
    <p:sldId id="355" r:id="rId11"/>
    <p:sldId id="357" r:id="rId12"/>
    <p:sldId id="286" r:id="rId13"/>
    <p:sldId id="289" r:id="rId14"/>
    <p:sldId id="312" r:id="rId15"/>
    <p:sldId id="362" r:id="rId16"/>
    <p:sldId id="359" r:id="rId17"/>
    <p:sldId id="360" r:id="rId18"/>
    <p:sldId id="361" r:id="rId19"/>
    <p:sldId id="291" r:id="rId20"/>
    <p:sldId id="292" r:id="rId21"/>
    <p:sldId id="380" r:id="rId22"/>
    <p:sldId id="381" r:id="rId23"/>
    <p:sldId id="367" r:id="rId24"/>
    <p:sldId id="368" r:id="rId25"/>
    <p:sldId id="363" r:id="rId26"/>
    <p:sldId id="370" r:id="rId27"/>
    <p:sldId id="371" r:id="rId28"/>
    <p:sldId id="369" r:id="rId29"/>
    <p:sldId id="382" r:id="rId30"/>
    <p:sldId id="383" r:id="rId31"/>
    <p:sldId id="364" r:id="rId32"/>
    <p:sldId id="372" r:id="rId33"/>
    <p:sldId id="379" r:id="rId34"/>
    <p:sldId id="365" r:id="rId35"/>
    <p:sldId id="374" r:id="rId36"/>
    <p:sldId id="375" r:id="rId37"/>
    <p:sldId id="376" r:id="rId38"/>
    <p:sldId id="377" r:id="rId39"/>
    <p:sldId id="378" r:id="rId40"/>
    <p:sldId id="293" r:id="rId41"/>
    <p:sldId id="351" r:id="rId42"/>
    <p:sldId id="336" r:id="rId43"/>
    <p:sldId id="352" r:id="rId44"/>
    <p:sldId id="340" r:id="rId45"/>
    <p:sldId id="294" r:id="rId46"/>
    <p:sldId id="295" r:id="rId47"/>
    <p:sldId id="339" r:id="rId48"/>
    <p:sldId id="296" r:id="rId49"/>
  </p:sldIdLst>
  <p:sldSz cx="18288000" cy="10287000"/>
  <p:notesSz cx="6858000" cy="9144000"/>
  <p:embeddedFontLst>
    <p:embeddedFont>
      <p:font typeface="Calibri" panose="020F050202020403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274" autoAdjust="0"/>
  </p:normalViewPr>
  <p:slideViewPr>
    <p:cSldViewPr showGuides="1">
      <p:cViewPr varScale="1">
        <p:scale>
          <a:sx n="54" d="100"/>
          <a:sy n="54" d="100"/>
        </p:scale>
        <p:origin x="754" y="106"/>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15</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5630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23</a:t>
            </a:fld>
            <a:endParaRPr lang="en-US"/>
          </a:p>
        </p:txBody>
      </p:sp>
    </p:spTree>
    <p:extLst>
      <p:ext uri="{BB962C8B-B14F-4D97-AF65-F5344CB8AC3E}">
        <p14:creationId xmlns:p14="http://schemas.microsoft.com/office/powerpoint/2010/main" val="36131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24</a:t>
            </a:fld>
            <a:endParaRPr lang="en-US"/>
          </a:p>
        </p:txBody>
      </p:sp>
    </p:spTree>
    <p:extLst>
      <p:ext uri="{BB962C8B-B14F-4D97-AF65-F5344CB8AC3E}">
        <p14:creationId xmlns:p14="http://schemas.microsoft.com/office/powerpoint/2010/main" val="305205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nls.hcmuaf.edu.vn/contents.php?ur=nls&amp;ids=4292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246769"/>
          </a:xfrm>
          <a:prstGeom prst="rect">
            <a:avLst/>
          </a:prstGeom>
          <a:noFill/>
        </p:spPr>
        <p:txBody>
          <a:bodyPr wrap="square" rtlCol="0">
            <a:spAutoFit/>
          </a:bodyPr>
          <a:lstStyle/>
          <a:p>
            <a:pPr marL="457200"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Chunking:</a:t>
            </a:r>
          </a:p>
          <a:p>
            <a:pPr lvl="1"/>
            <a:r>
              <a:rPr lang="en-US" sz="3500" dirty="0" err="1">
                <a:latin typeface="Arial" panose="020B0604020202020204" pitchFamily="34" charset="0"/>
                <a:cs typeface="Arial" panose="020B0604020202020204" pitchFamily="34" charset="0"/>
              </a:rPr>
              <a:t>Đây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phương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trọng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a:t>
            </a:r>
          </a:p>
          <a:p>
            <a:pPr lvl="1"/>
            <a:endParaRPr lang="en-US" sz="35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533400" y="6277017"/>
            <a:ext cx="14630400" cy="2246769"/>
          </a:xfrm>
          <a:prstGeom prst="rect">
            <a:avLst/>
          </a:prstGeom>
          <a:noFill/>
        </p:spPr>
        <p:txBody>
          <a:bodyPr wrap="square" rtlCol="0">
            <a:spAutoFit/>
          </a:bodyPr>
          <a:lstStyle/>
          <a:p>
            <a:pPr lvl="1"/>
            <a:r>
              <a:rPr lang="en-US" sz="3500" dirty="0" err="1">
                <a:latin typeface="Arial" panose="020B0604020202020204" pitchFamily="34" charset="0"/>
                <a:cs typeface="Arial" panose="020B0604020202020204" pitchFamily="34" charset="0"/>
              </a:rPr>
              <a:t>Phương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LLM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chia chunk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xem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mang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a:t>
            </a:r>
          </a:p>
          <a:p>
            <a:pPr lvl="1"/>
            <a:endParaRPr lang="en-US" sz="3500" dirty="0">
              <a:latin typeface="Arial" panose="020B0604020202020204" pitchFamily="34" charset="0"/>
              <a:cs typeface="Arial" panose="020B0604020202020204" pitchFamily="34" charset="0"/>
            </a:endParaRPr>
          </a:p>
          <a:p>
            <a:pPr lvl="1"/>
            <a:r>
              <a:rPr lang="en-US" sz="3500" dirty="0" err="1">
                <a:latin typeface="Arial" panose="020B0604020202020204" pitchFamily="34" charset="0"/>
                <a:cs typeface="Arial" panose="020B0604020202020204" pitchFamily="34" charset="0"/>
              </a:rPr>
              <a:t>Nhược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Tốn</a:t>
            </a:r>
            <a:r>
              <a:rPr lang="en-US" sz="3500" dirty="0">
                <a:latin typeface="Arial" panose="020B0604020202020204" pitchFamily="34" charset="0"/>
                <a:cs typeface="Arial" panose="020B0604020202020204" pitchFamily="34" charset="0"/>
              </a:rPr>
              <a:t> chi </a:t>
            </a:r>
            <a:r>
              <a:rPr lang="en-US" sz="3500" dirty="0" err="1">
                <a:latin typeface="Arial" panose="020B0604020202020204" pitchFamily="34" charset="0"/>
                <a:cs typeface="Arial" panose="020B0604020202020204" pitchFamily="34" charset="0"/>
              </a:rPr>
              <a:t>phí</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lâu</a:t>
            </a:r>
            <a:r>
              <a:rPr lang="en-US" sz="3500"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445C960-B9A7-4893-A36B-0DD650B1B4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56478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5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2092630" y="4252721"/>
            <a:ext cx="5966770" cy="5326736"/>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
        <p:nvSpPr>
          <p:cNvPr id="11" name="TextBox 10">
            <a:extLst>
              <a:ext uri="{FF2B5EF4-FFF2-40B4-BE49-F238E27FC236}">
                <a16:creationId xmlns:a16="http://schemas.microsoft.com/office/drawing/2014/main" id="{2899DAE5-55DF-4C63-B916-A3EF6581BA77}"/>
              </a:ext>
            </a:extLst>
          </p:cNvPr>
          <p:cNvSpPr txBox="1"/>
          <p:nvPr/>
        </p:nvSpPr>
        <p:spPr>
          <a:xfrm>
            <a:off x="567886" y="1892138"/>
            <a:ext cx="8893744" cy="7632859"/>
          </a:xfrm>
          <a:prstGeom prst="rect">
            <a:avLst/>
          </a:prstGeom>
          <a:noFill/>
        </p:spPr>
        <p:txBody>
          <a:bodyPr wrap="square">
            <a:spAutoFit/>
          </a:bodyPr>
          <a:lstStyle/>
          <a:p>
            <a:pPr marL="285750" indent="-285750">
              <a:buFont typeface="Arial" panose="020B0604020202020204" pitchFamily="34" charset="0"/>
              <a:buChar char="•"/>
            </a:pPr>
            <a:r>
              <a:rPr lang="vi-VN" sz="3500" dirty="0"/>
              <a:t>Agent: Chịu trách nhiệm ra quyết định.</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Generator: LLM tổng hợp câu trả lời cuối cùng. </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5378588"/>
          </a:xfrm>
          <a:prstGeom prst="rect">
            <a:avLst/>
          </a:prstGeom>
          <a:noFill/>
        </p:spPr>
        <p:txBody>
          <a:bodyPr wrap="square" rtlCol="0">
            <a:spAutoFit/>
          </a:bodyPr>
          <a:lstStyle/>
          <a:p>
            <a:pPr marL="285750" indent="-285750">
              <a:buFont typeface="Arial" panose="020B0604020202020204" pitchFamily="34" charset="0"/>
              <a:buChar char="•"/>
            </a:pPr>
            <a:r>
              <a:rPr lang="vi-VN" sz="3500" b="1" dirty="0"/>
              <a:t>Chuẩn bị mô hình gốc</a:t>
            </a:r>
          </a:p>
          <a:p>
            <a:pPr lvl="0" algn="just" fontAlgn="base">
              <a:lnSpc>
                <a:spcPct val="150000"/>
              </a:lnSpc>
              <a:buSzPts val="1000"/>
              <a:tabLst>
                <a:tab pos="457200" algn="l"/>
              </a:tabLst>
            </a:pPr>
            <a:r>
              <a:rPr lang="vi-VN" sz="35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5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Commentor: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359301"/>
            <a:ext cx="12649200" cy="3765839"/>
          </a:xfrm>
          <a:prstGeom prst="rect">
            <a:avLst/>
          </a:prstGeom>
          <a:noFill/>
        </p:spPr>
        <p:txBody>
          <a:bodyPr wrap="square" rtlCol="0">
            <a:spAutoFit/>
          </a:bodyPr>
          <a:lstStyle/>
          <a:p>
            <a:pPr marL="285750" indent="-285750">
              <a:buFont typeface="Arial" panose="020B0604020202020204" pitchFamily="34" charset="0"/>
              <a:buChar char="•"/>
            </a:pPr>
            <a:r>
              <a:rPr lang="vi-VN" sz="3500" b="1" dirty="0"/>
              <a:t>Chuẩn bị tập dữ liệu</a:t>
            </a:r>
          </a:p>
          <a:p>
            <a:pPr lvl="0" algn="just" fontAlgn="base">
              <a:lnSpc>
                <a:spcPct val="150000"/>
              </a:lnSpc>
              <a:buSzPts val="1000"/>
              <a:tabLst>
                <a:tab pos="457200" algn="l"/>
              </a:tabLst>
            </a:pPr>
            <a:r>
              <a:rPr lang="vi-VN" sz="3500" dirty="0">
                <a:solidFill>
                  <a:srgbClr val="000000"/>
                </a:solidFill>
                <a:effectLst/>
                <a:ea typeface="Times New Roman" panose="02020603050405020304" pitchFamily="18" charset="0"/>
              </a:rPr>
              <a:t>Tập dữ liệu là sổ tay sinh viên Nông Lâm 2024:</a:t>
            </a:r>
            <a:endParaRPr lang="vi-VN" sz="35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500" u="sng" dirty="0">
                <a:solidFill>
                  <a:srgbClr val="000000"/>
                </a:solidFill>
                <a:effectLst/>
                <a:ea typeface="Times New Roman" panose="02020603050405020304" pitchFamily="18" charset="0"/>
                <a:hlinkClick r:id="rId4"/>
              </a:rPr>
              <a:t>https://nls.hcmuaf.edu.vn/contents.php?ur=nls&amp;ids=42921</a:t>
            </a:r>
            <a:r>
              <a:rPr lang="vi-VN"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500" dirty="0">
                <a:solidFill>
                  <a:srgbClr val="000000"/>
                </a:solidFill>
                <a:effectLst/>
                <a:ea typeface="Times New Roman" panose="02020603050405020304" pitchFamily="18" charset="0"/>
              </a:rPr>
              <a:t>Gồm 76 trang. Nhưng chỉ lấy 65 trang(bỏ 9 trang đầu và 2 trang cuối).</a:t>
            </a:r>
            <a:endParaRPr lang="vi-VN" sz="3500" dirty="0">
              <a:solidFill>
                <a:srgbClr val="000000"/>
              </a:solidFill>
              <a:effectLst/>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16424" y="5114825"/>
            <a:ext cx="12649200" cy="630942"/>
          </a:xfrm>
          <a:prstGeom prst="rect">
            <a:avLst/>
          </a:prstGeom>
          <a:noFill/>
        </p:spPr>
        <p:txBody>
          <a:bodyPr wrap="square" rtlCol="0">
            <a:spAutoFit/>
          </a:bodyPr>
          <a:lstStyle/>
          <a:p>
            <a:pPr marL="285750" indent="-285750">
              <a:buFont typeface="Arial" panose="020B0604020202020204" pitchFamily="34" charset="0"/>
              <a:buChar char="•"/>
            </a:pPr>
            <a:r>
              <a:rPr lang="vi-VN" sz="3500" b="1" dirty="0">
                <a:solidFill>
                  <a:srgbClr val="000000"/>
                </a:solidFill>
                <a:effectLst/>
                <a:latin typeface="Times New Roman" panose="02020603050405020304" pitchFamily="18" charset="0"/>
                <a:ea typeface="Times New Roman" panose="02020603050405020304" pitchFamily="18" charset="0"/>
              </a:rPr>
              <a:t>Tiền x</a:t>
            </a:r>
            <a:r>
              <a:rPr lang="vi-VN" sz="35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4939814"/>
          </a:xfrm>
          <a:prstGeom prst="rect">
            <a:avLst/>
          </a:prstGeom>
          <a:noFill/>
        </p:spPr>
        <p:txBody>
          <a:bodyPr wrap="square" rtlCol="0">
            <a:spAutoFit/>
          </a:bodyPr>
          <a:lstStyle/>
          <a:p>
            <a:pPr marL="285750" indent="-285750">
              <a:buFont typeface="Arial" panose="020B0604020202020204" pitchFamily="34" charset="0"/>
              <a:buChar char="•"/>
            </a:pPr>
            <a:r>
              <a:rPr lang="vi-VN" sz="3500" b="1" dirty="0"/>
              <a:t>Lưu vào cơ sở dữ liệu vector</a:t>
            </a:r>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r>
              <a:rPr lang="vi-VN" sz="35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4325600" cy="3323987"/>
          </a:xfrm>
          <a:prstGeom prst="rect">
            <a:avLst/>
          </a:prstGeom>
          <a:noFill/>
        </p:spPr>
        <p:txBody>
          <a:bodyPr wrap="square" rtlCol="0">
            <a:spAutoFit/>
          </a:bodyPr>
          <a:lstStyle/>
          <a:p>
            <a:pPr marL="285750" indent="-285750">
              <a:buFont typeface="Arial" panose="020B0604020202020204" pitchFamily="34" charset="0"/>
              <a:buChar char="•"/>
            </a:pPr>
            <a:r>
              <a:rPr lang="vi-VN" sz="3500" b="1" dirty="0"/>
              <a:t>So sánh và đánh giá với kiến trúc RAG và GRAG truyền thống</a:t>
            </a:r>
          </a:p>
          <a:p>
            <a:endParaRPr lang="vi-VN" sz="3500" b="1" dirty="0"/>
          </a:p>
          <a:p>
            <a:pPr marL="1371600" lvl="2" indent="-457200">
              <a:buFontTx/>
              <a:buChar char="-"/>
            </a:pPr>
            <a:r>
              <a:rPr lang="vi-VN" sz="3500" dirty="0"/>
              <a:t>So sánh và đánh giá trên độ tương đồng</a:t>
            </a:r>
          </a:p>
          <a:p>
            <a:pPr marL="1371600" lvl="2" indent="-457200">
              <a:buFontTx/>
              <a:buChar char="-"/>
            </a:pPr>
            <a:r>
              <a:rPr lang="vi-VN" sz="3500" dirty="0"/>
              <a:t>So sánh và đánh giá trên accuracy</a:t>
            </a:r>
          </a:p>
          <a:p>
            <a:pPr marL="1371600" lvl="2" indent="-457200">
              <a:buFontTx/>
              <a:buChar char="-"/>
            </a:pPr>
            <a:r>
              <a:rPr lang="vi-VN" sz="3500" dirty="0"/>
              <a:t>So sánh và đánh giá trên hallucination</a:t>
            </a:r>
          </a:p>
          <a:p>
            <a:pPr marL="1371600" lvl="2" indent="-457200">
              <a:buFontTx/>
              <a:buChar char="-"/>
            </a:pPr>
            <a:r>
              <a:rPr lang="vi-VN" sz="35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634923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4.2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4.3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4.4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4.5.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Critic </a:t>
            </a:r>
            <a:r>
              <a:rPr lang="en-US" sz="4000" dirty="0" err="1">
                <a:latin typeface="Arial" panose="020B0604020202020204" pitchFamily="34" charset="0"/>
                <a:cs typeface="Arial" panose="020B0604020202020204" pitchFamily="34" charset="0"/>
              </a:rPr>
              <a:t>mô-đun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4.6 </a:t>
            </a:r>
            <a:r>
              <a:rPr lang="en-US" sz="4000" dirty="0" err="1">
                <a:latin typeface="Arial" panose="020B0604020202020204" pitchFamily="34" charset="0"/>
                <a:cs typeface="Arial" panose="020B0604020202020204" pitchFamily="34" charset="0"/>
              </a:rPr>
              <a:t>Trả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lời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câu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hỏi</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4.7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RAG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GRAG </a:t>
            </a:r>
            <a:r>
              <a:rPr lang="en-US" sz="4000" dirty="0" err="1">
                <a:latin typeface="Arial" panose="020B0604020202020204" pitchFamily="34" charset="0"/>
                <a:cs typeface="Arial" panose="020B0604020202020204" pitchFamily="34" charset="0"/>
              </a:rPr>
              <a:t>truyền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TÀI: </a:t>
            </a:r>
            <a:r>
              <a:rPr lang="en-US" sz="5400" b="1" dirty="0" err="1">
                <a:latin typeface="Arial" panose="020B0604020202020204" pitchFamily="34" charset="0"/>
                <a:cs typeface="Arial" panose="020B0604020202020204" pitchFamily="34" charset="0"/>
              </a:rPr>
              <a:t>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Trích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xuất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/chia chunk</a:t>
            </a:r>
          </a:p>
          <a:p>
            <a:pPr marL="269875">
              <a:lnSpc>
                <a:spcPct val="150000"/>
              </a:lnSpc>
            </a:pP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thư</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viện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pdfplumber</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đọc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nội</a:t>
            </a:r>
            <a:r>
              <a:rPr lang="en-US" sz="3500" dirty="0">
                <a:latin typeface="Arial" panose="020B0604020202020204" pitchFamily="34" charset="0"/>
                <a:cs typeface="Arial" panose="020B0604020202020204" pitchFamily="34" charset="0"/>
                <a:sym typeface="+mn-ea"/>
              </a:rPr>
              <a:t> dung </a:t>
            </a:r>
            <a:r>
              <a:rPr lang="en-US" sz="3500" dirty="0" err="1">
                <a:latin typeface="Arial" panose="020B0604020202020204" pitchFamily="34" charset="0"/>
                <a:cs typeface="Arial" panose="020B0604020202020204" pitchFamily="34" charset="0"/>
                <a:sym typeface="+mn-ea"/>
              </a:rPr>
              <a:t>từ</a:t>
            </a:r>
            <a:r>
              <a:rPr lang="en-US" sz="3500" dirty="0">
                <a:latin typeface="Arial" panose="020B0604020202020204" pitchFamily="34" charset="0"/>
                <a:cs typeface="Arial" panose="020B0604020202020204" pitchFamily="34" charset="0"/>
                <a:sym typeface="+mn-ea"/>
              </a:rPr>
              <a:t> pdf.</a:t>
            </a:r>
          </a:p>
          <a:p>
            <a:pPr marL="269875">
              <a:lnSpc>
                <a:spcPct val="150000"/>
              </a:lnSpc>
            </a:pPr>
            <a:r>
              <a:rPr lang="en-US" sz="3500" dirty="0" err="1">
                <a:latin typeface="Arial" panose="020B0604020202020204" pitchFamily="34" charset="0"/>
                <a:cs typeface="Arial" panose="020B0604020202020204" pitchFamily="34" charset="0"/>
                <a:sym typeface="+mn-ea"/>
              </a:rPr>
              <a:t>Dùng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thủ</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chia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a:t>
            </a:r>
          </a:p>
          <a:p>
            <a:pPr marL="269875">
              <a:lnSpc>
                <a:spcPct val="150000"/>
              </a:lnSpc>
            </a:pPr>
            <a:r>
              <a:rPr lang="it-IT" sz="3500" dirty="0">
                <a:latin typeface="Arial" panose="020B0604020202020204" pitchFamily="34" charset="0"/>
                <a:cs typeface="Arial" panose="020B0604020202020204" pitchFamily="34" charset="0"/>
                <a:sym typeface="+mn-ea"/>
              </a:rPr>
              <a:t>Để tăng cường ngữ cảnh em tiếp tục sử dụng LLM </a:t>
            </a:r>
            <a:r>
              <a:rPr lang="en-US" sz="3500" dirty="0">
                <a:latin typeface="Arial" panose="020B0604020202020204" pitchFamily="34" charset="0"/>
                <a:cs typeface="Arial" panose="020B0604020202020204" pitchFamily="34" charset="0"/>
                <a:sym typeface="+mn-ea"/>
              </a:rPr>
              <a:t>LLM </a:t>
            </a:r>
            <a:r>
              <a:rPr lang="it-IT" sz="3500" dirty="0">
                <a:latin typeface="Arial" panose="020B0604020202020204" pitchFamily="34" charset="0"/>
                <a:cs typeface="Arial" panose="020B0604020202020204" pitchFamily="34" charset="0"/>
                <a:sym typeface="+mn-ea"/>
              </a:rPr>
              <a:t>Gemini 2.5 Pro Preview 05-06 để tạo tóm tắt chunk.</a:t>
            </a:r>
            <a:endParaRPr lang="en-US" sz="35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kế</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thiết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kế</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vector:</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1024: </a:t>
            </a:r>
            <a:r>
              <a:rPr lang="en-US" sz="3500" dirty="0" err="1">
                <a:latin typeface="Arial" panose="020B0604020202020204" pitchFamily="34" charset="0"/>
                <a:cs typeface="Arial" panose="020B0604020202020204" pitchFamily="34" charset="0"/>
                <a:sym typeface="+mn-ea"/>
              </a:rPr>
              <a:t>intfloat</a:t>
            </a:r>
            <a:r>
              <a:rPr lang="en-US" sz="3500" dirty="0">
                <a:latin typeface="Arial" panose="020B0604020202020204" pitchFamily="34" charset="0"/>
                <a:cs typeface="Arial" panose="020B0604020202020204" pitchFamily="34" charset="0"/>
                <a:sym typeface="+mn-ea"/>
              </a:rPr>
              <a:t>/multilingual-e5-large-instruct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768: Alibaba-NLP/</a:t>
            </a:r>
            <a:r>
              <a:rPr lang="en-US" sz="3500" dirty="0" err="1">
                <a:latin typeface="Arial" panose="020B0604020202020204" pitchFamily="34" charset="0"/>
                <a:cs typeface="Arial" panose="020B0604020202020204" pitchFamily="34" charset="0"/>
                <a:sym typeface="+mn-ea"/>
              </a:rPr>
              <a:t>gte</a:t>
            </a:r>
            <a:r>
              <a:rPr lang="en-US" sz="3500" dirty="0">
                <a:latin typeface="Arial" panose="020B0604020202020204" pitchFamily="34" charset="0"/>
                <a:cs typeface="Arial" panose="020B0604020202020204" pitchFamily="34" charset="0"/>
                <a:sym typeface="+mn-ea"/>
              </a:rPr>
              <a:t>-multilingual-base</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512: sentence-transformers/distiluse-base-multilingual-cased-v2</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Tùy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colbert-ir</a:t>
            </a:r>
            <a:r>
              <a:rPr lang="en-US" sz="3500" dirty="0">
                <a:latin typeface="Arial" panose="020B0604020202020204" pitchFamily="34" charset="0"/>
                <a:cs typeface="Arial" panose="020B0604020202020204" pitchFamily="34" charset="0"/>
                <a:sym typeface="+mn-ea"/>
              </a:rPr>
              <a:t>/colbertv2.0</a:t>
            </a:r>
          </a:p>
        </p:txBody>
      </p:sp>
    </p:spTree>
    <p:extLst>
      <p:ext uri="{BB962C8B-B14F-4D97-AF65-F5344CB8AC3E}">
        <p14:creationId xmlns:p14="http://schemas.microsoft.com/office/powerpoint/2010/main" val="337436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tương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Xây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một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700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trắc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4 </a:t>
            </a:r>
            <a:r>
              <a:rPr lang="en-US" sz="3500" dirty="0" err="1">
                <a:latin typeface="Arial" panose="020B0604020202020204" pitchFamily="34" charset="0"/>
                <a:cs typeface="Arial" panose="020B0604020202020204" pitchFamily="34" charset="0"/>
                <a:sym typeface="+mn-ea"/>
              </a:rPr>
              <a:t>đáp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án</a:t>
            </a:r>
            <a:r>
              <a:rPr lang="en-US" sz="3500">
                <a:latin typeface="Arial" panose="020B0604020202020204" pitchFamily="34" charset="0"/>
                <a:cs typeface="Arial" panose="020B0604020202020204" pitchFamily="34" charset="0"/>
                <a:sym typeface="+mn-ea"/>
              </a:rPr>
              <a:t> a, b, c, d </a:t>
            </a:r>
            <a:r>
              <a:rPr lang="en-US" sz="3500" dirty="0">
                <a:latin typeface="Arial" panose="020B0604020202020204" pitchFamily="34" charset="0"/>
                <a:cs typeface="Arial" panose="020B0604020202020204" pitchFamily="34" charset="0"/>
                <a:sym typeface="+mn-ea"/>
              </a:rPr>
              <a:t>ở 7 </a:t>
            </a:r>
            <a:r>
              <a:rPr lang="en-US" sz="3500" dirty="0" err="1">
                <a:latin typeface="Arial" panose="020B0604020202020204" pitchFamily="34" charset="0"/>
                <a:cs typeface="Arial" panose="020B0604020202020204" pitchFamily="34" charset="0"/>
                <a:sym typeface="+mn-ea"/>
              </a:rPr>
              <a:t>lĩnh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vực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nhau</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sym typeface="+mn-ea"/>
              </a:rPr>
              <a:t>Chọn ra 12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thông qua LLM, MTEB ranking để lấy các mô hình phổ biến nhất hiện nay</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endParaRPr lang="en-US" sz="32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35457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8BC3D343-AF1A-4A2F-BBA8-6039339C6E53}"/>
              </a:ext>
            </a:extLst>
          </p:cNvPr>
          <p:cNvPicPr/>
          <p:nvPr/>
        </p:nvPicPr>
        <p:blipFill rotWithShape="1">
          <a:blip r:embed="rId4" cstate="print">
            <a:extLst>
              <a:ext uri="{28A0092B-C50C-407E-A947-70E740481C1C}">
                <a14:useLocalDpi xmlns:a14="http://schemas.microsoft.com/office/drawing/2010/main" val="0"/>
              </a:ext>
            </a:extLst>
          </a:blip>
          <a:srcRect t="16468"/>
          <a:stretch/>
        </p:blipFill>
        <p:spPr bwMode="auto">
          <a:xfrm>
            <a:off x="1371600" y="2185954"/>
            <a:ext cx="15011400" cy="81391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97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0ECA1FB6-F285-45E0-9588-C6082A347B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557" y="2324386"/>
            <a:ext cx="15316200" cy="4419600"/>
          </a:xfrm>
          <a:prstGeom prst="rect">
            <a:avLst/>
          </a:prstGeom>
          <a:noFill/>
          <a:ln>
            <a:noFill/>
          </a:ln>
        </p:spPr>
      </p:pic>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2057400" y="6280717"/>
            <a:ext cx="14746967" cy="4035144"/>
          </a:xfrm>
          <a:prstGeom prst="rect">
            <a:avLst/>
          </a:prstGeom>
          <a:noFill/>
        </p:spPr>
        <p:txBody>
          <a:bodyPr wrap="square">
            <a:spAutoFit/>
          </a:bodyPr>
          <a:lstStyle/>
          <a:p>
            <a:r>
              <a:rPr lang="vi-VN" sz="3500" dirty="0"/>
              <a:t>Dựa trên các thống kê và chiến lược truy vấn nhiều giai đoạn trong qdrant. Chúng em sẽ chọn 3 mô hình có 1024, 758 và 512 có độ chính xác cao nhất lần lượt là:</a:t>
            </a: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intfloat/multilingual-e5-large-instruct</a:t>
            </a:r>
            <a:r>
              <a:rPr lang="en-US"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Alibaba-NLP/gte-multilingual-base</a:t>
            </a:r>
            <a:r>
              <a:rPr lang="en-US" sz="35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500" dirty="0">
                <a:solidFill>
                  <a:srgbClr val="000000"/>
                </a:solidFill>
                <a:ea typeface="SimSun" panose="02010600030101010101" pitchFamily="2" charset="-122"/>
              </a:rPr>
              <a:t>sentence-transformers/distiluse-base-multilingual-cased-v2. </a:t>
            </a:r>
          </a:p>
        </p:txBody>
      </p:sp>
    </p:spTree>
    <p:extLst>
      <p:ext uri="{BB962C8B-B14F-4D97-AF65-F5344CB8AC3E}">
        <p14:creationId xmlns:p14="http://schemas.microsoft.com/office/powerpoint/2010/main" val="18110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late interaction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cũng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Huggingface</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so </a:t>
            </a:r>
            <a:r>
              <a:rPr lang="en-US" sz="3500" dirty="0" err="1">
                <a:latin typeface="Arial" panose="020B0604020202020204" pitchFamily="34" charset="0"/>
                <a:cs typeface="Arial" panose="020B0604020202020204" pitchFamily="34" charset="0"/>
                <a:sym typeface="+mn-ea"/>
              </a:rPr>
              <a:t>sánh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8C42E94B-BFA0-4871-B0DF-807F634C4C3E}"/>
              </a:ext>
            </a:extLst>
          </p:cNvPr>
          <p:cNvPicPr/>
          <p:nvPr/>
        </p:nvPicPr>
        <p:blipFill rotWithShape="1">
          <a:blip r:embed="rId3">
            <a:extLst>
              <a:ext uri="{28A0092B-C50C-407E-A947-70E740481C1C}">
                <a14:useLocalDpi xmlns:a14="http://schemas.microsoft.com/office/drawing/2010/main" val="0"/>
              </a:ext>
            </a:extLst>
          </a:blip>
          <a:srcRect b="4088"/>
          <a:stretch/>
        </p:blipFill>
        <p:spPr bwMode="auto">
          <a:xfrm>
            <a:off x="591102" y="4686300"/>
            <a:ext cx="8077200" cy="504332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7921DAC-26E5-4AF0-88C8-56544D0695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201" y="4991100"/>
            <a:ext cx="8963301" cy="5124450"/>
          </a:xfrm>
          <a:prstGeom prst="rect">
            <a:avLst/>
          </a:prstGeom>
          <a:noFill/>
          <a:ln>
            <a:noFill/>
          </a:ln>
        </p:spPr>
      </p:pic>
    </p:spTree>
    <p:extLst>
      <p:ext uri="{BB962C8B-B14F-4D97-AF65-F5344CB8AC3E}">
        <p14:creationId xmlns:p14="http://schemas.microsoft.com/office/powerpoint/2010/main" val="194669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a:latin typeface="Arial" panose="020B0604020202020204" pitchFamily="34" charset="0"/>
                <a:cs typeface="Arial" panose="020B0604020202020204" pitchFamily="34" charset="0"/>
                <a:sym typeface="+mn-ea"/>
              </a:rPr>
              <a:t>Sau </a:t>
            </a:r>
            <a:r>
              <a:rPr lang="en-US" sz="3500" dirty="0" err="1">
                <a:latin typeface="Arial" panose="020B0604020202020204" pitchFamily="34" charset="0"/>
                <a:cs typeface="Arial" panose="020B0604020202020204" pitchFamily="34" charset="0"/>
                <a:sym typeface="+mn-ea"/>
              </a:rPr>
              <a:t>khi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model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model:</a:t>
            </a:r>
            <a:endParaRPr lang="vi-VN" sz="3500" dirty="0">
              <a:latin typeface="Arial" panose="020B0604020202020204" pitchFamily="34"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intfloat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/multilingual-e5-large-instruct: 1024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chiều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Alibaba-NLP/gte-multilingual-base: 768 chiều.</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sentence-transformers/distiluse-base-multilingual-cased-v2: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colbert-ir/colbertv2.0: số lượng vector tùy thuộc vào độ dài văn bản mỗi vector 768 chiều.</a:t>
            </a:r>
          </a:p>
          <a:p>
            <a:pPr marL="727075" indent="-457200">
              <a:lnSpc>
                <a:spcPct val="150000"/>
              </a:lnSpc>
              <a:buFont typeface="Arial" panose="020B0604020202020204" pitchFamily="34" charset="0"/>
              <a:buChar char="•"/>
            </a:pP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31556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bước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được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Qdrant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hỗ</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Ban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đầu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200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768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100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1024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50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là</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thu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hẹp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kết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quả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late interaction: k = 25</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Sau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khi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25 vector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model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nvidia</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/llama-3.2-nv-rerankqa-1b-v2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để</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lấy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ra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những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chunk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relevence</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score &gt; 0.</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4110348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4.3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4.3.1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node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relationship</a:t>
            </a: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để trích xuất các nodes và relationship.</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4000" dirty="0">
                <a:latin typeface="Arial" panose="020B0604020202020204" pitchFamily="34" charset="0"/>
                <a:cs typeface="Arial" panose="020B0604020202020204" pitchFamily="34" charset="0"/>
                <a:sym typeface="+mn-ea"/>
              </a:rPr>
              <a:t>4.3.2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endParaRPr lang="en-US" sz="40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Đối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văn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sẽ dự đoán một tiêu đề tương ứng.</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Tree>
    <p:extLst>
      <p:ext uri="{BB962C8B-B14F-4D97-AF65-F5344CB8AC3E}">
        <p14:creationId xmlns:p14="http://schemas.microsoft.com/office/powerpoint/2010/main" val="15029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4.3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4.3.3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kế</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Xây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phân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tầng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trực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hóa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hẹp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khi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vết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dữ</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rõ</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ràng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cao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đại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diện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toàn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bộ</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hai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id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tiếp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theo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chức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a:t>
            </a:r>
          </a:p>
          <a:p>
            <a:pPr marL="269875">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Xử</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lý</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ngoại</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lệ</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Nodes, types và relationship có ý nghĩa giống nhau nhưng mặt chữ lại khác nhau</a:t>
            </a:r>
          </a:p>
        </p:txBody>
      </p:sp>
    </p:spTree>
    <p:extLst>
      <p:ext uri="{BB962C8B-B14F-4D97-AF65-F5344CB8AC3E}">
        <p14:creationId xmlns:p14="http://schemas.microsoft.com/office/powerpoint/2010/main" val="90375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cs typeface="Arial" panose="020B0604020202020204" pitchFamily="34" charset="0"/>
              </a:rPr>
              <a:t>HƯỚNG PHÁT TRIỂN</a:t>
            </a:r>
            <a:endParaRPr lang="vi-VN" sz="4000" dirty="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4.3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4.3.4 </a:t>
            </a:r>
            <a:r>
              <a:rPr lang="en-US" sz="4000" dirty="0" err="1">
                <a:latin typeface="Arial" panose="020B0604020202020204" pitchFamily="34" charset="0"/>
                <a:cs typeface="Arial" panose="020B0604020202020204" pitchFamily="34" charset="0"/>
                <a:sym typeface="+mn-ea"/>
              </a:rPr>
              <a:t>Lưu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đồ</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thị</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với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tương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ứng</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chính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chúng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em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lưu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hệ</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nội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dung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tận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dụng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thế</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mạnh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câu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hỏi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nào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p:txBody>
      </p:sp>
    </p:spTree>
    <p:extLst>
      <p:ext uri="{BB962C8B-B14F-4D97-AF65-F5344CB8AC3E}">
        <p14:creationId xmlns:p14="http://schemas.microsoft.com/office/powerpoint/2010/main" val="704761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thuộc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Nhanh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chóng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dễ</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hẹp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khoảng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duyệt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thị</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Nhược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thể</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cú</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pháp</a:t>
            </a:r>
            <a:r>
              <a:rPr lang="en-US" sz="3500" dirty="0">
                <a:latin typeface="Arial" panose="020B0604020202020204" pitchFamily="34" charset="0"/>
                <a:cs typeface="Arial" panose="020B0604020202020204" pitchFamily="34" charset="0"/>
                <a:sym typeface="+mn-ea"/>
              </a:rPr>
              <a:t> cypher,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nằm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4059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4.5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module </a:t>
            </a:r>
            <a:r>
              <a:rPr lang="en-US" sz="5600" b="1" dirty="0" err="1">
                <a:latin typeface="Arial" panose="020B0604020202020204" pitchFamily="34" charset="0"/>
                <a:cs typeface="Arial" panose="020B0604020202020204" pitchFamily="34" charset="0"/>
                <a:sym typeface="+mn-ea"/>
              </a:rPr>
              <a:t>phê</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bình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Mỗi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module </a:t>
            </a:r>
            <a:r>
              <a:rPr lang="en-US" sz="3500" dirty="0" err="1">
                <a:latin typeface="Arial" panose="020B0604020202020204" pitchFamily="34" charset="0"/>
                <a:cs typeface="Arial" panose="020B0604020202020204" pitchFamily="34" charset="0"/>
                <a:sym typeface="+mn-ea"/>
              </a:rPr>
              <a:t>phê</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prompting </a:t>
            </a:r>
            <a:r>
              <a:rPr lang="en-US" sz="3500" dirty="0" err="1">
                <a:latin typeface="Arial" panose="020B0604020202020204" pitchFamily="34" charset="0"/>
                <a:cs typeface="Arial" panose="020B0604020202020204" pitchFamily="34" charset="0"/>
                <a:sym typeface="+mn-ea"/>
              </a:rPr>
              <a:t>phù</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hợp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nó</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Agent: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nguồn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Generator: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Validator: </a:t>
            </a:r>
            <a:r>
              <a:rPr lang="en-US" sz="3500" dirty="0" err="1">
                <a:latin typeface="Arial" panose="020B0604020202020204" pitchFamily="34" charset="0"/>
                <a:cs typeface="Arial" panose="020B0604020202020204" pitchFamily="34" charset="0"/>
                <a:sym typeface="+mn-ea"/>
              </a:rPr>
              <a:t>Quyết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định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hay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nhị</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phân</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Commentor: </a:t>
            </a:r>
            <a:r>
              <a:rPr lang="en-US" sz="3500" dirty="0" err="1">
                <a:latin typeface="Arial" panose="020B0604020202020204" pitchFamily="34" charset="0"/>
                <a:cs typeface="Arial" panose="020B0604020202020204" pitchFamily="34" charset="0"/>
                <a:sym typeface="+mn-ea"/>
              </a:rPr>
              <a:t>Nếu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chưa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thì</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luận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phản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hồi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Agent</a:t>
            </a:r>
          </a:p>
          <a:p>
            <a:pPr marL="269875">
              <a:lnSpc>
                <a:spcPct val="150000"/>
              </a:lnSpc>
            </a:pPr>
            <a:r>
              <a:rPr lang="en-US" sz="3500" dirty="0" err="1">
                <a:latin typeface="Arial" panose="020B0604020202020204" pitchFamily="34" charset="0"/>
                <a:cs typeface="Arial" panose="020B0604020202020204" pitchFamily="34" charset="0"/>
                <a:sym typeface="+mn-ea"/>
              </a:rPr>
              <a:t>Quá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lại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vòng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hoặc</a:t>
            </a:r>
            <a:r>
              <a:rPr lang="en-US" sz="3500" dirty="0">
                <a:latin typeface="Arial" panose="020B0604020202020204" pitchFamily="34" charset="0"/>
                <a:cs typeface="Arial" panose="020B0604020202020204" pitchFamily="34" charset="0"/>
                <a:sym typeface="+mn-ea"/>
              </a:rPr>
              <a:t> valid = yes </a:t>
            </a:r>
          </a:p>
        </p:txBody>
      </p:sp>
    </p:spTree>
    <p:extLst>
      <p:ext uri="{BB962C8B-B14F-4D97-AF65-F5344CB8AC3E}">
        <p14:creationId xmlns:p14="http://schemas.microsoft.com/office/powerpoint/2010/main" val="3809369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4.6</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Trả</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lời</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câu</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hỏi</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pic>
        <p:nvPicPr>
          <p:cNvPr id="5" name="Picture 4">
            <a:extLst>
              <a:ext uri="{FF2B5EF4-FFF2-40B4-BE49-F238E27FC236}">
                <a16:creationId xmlns:a16="http://schemas.microsoft.com/office/drawing/2014/main" id="{28F915CF-67E1-4AF3-9C19-84035B6D0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942" y="1141249"/>
            <a:ext cx="12543120" cy="9148955"/>
          </a:xfrm>
          <a:prstGeom prst="rect">
            <a:avLst/>
          </a:prstGeom>
        </p:spPr>
      </p:pic>
    </p:spTree>
    <p:extLst>
      <p:ext uri="{BB962C8B-B14F-4D97-AF65-F5344CB8AC3E}">
        <p14:creationId xmlns:p14="http://schemas.microsoft.com/office/powerpoint/2010/main" val="3907969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Toàn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267674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nhúng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sau</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dangvantuan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antuan_vietnamese_document-embedding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infloat</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intfloat_multilingual-e5-large-instruct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alibaba</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Alibaba-</a:t>
            </a:r>
            <a:r>
              <a:rPr lang="en-US" sz="35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NLP_gte</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-multilingual-base</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7093977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Mô</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hình</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algn="l">
                        <a:lnSpc>
                          <a:spcPct val="150000"/>
                        </a:lnSpc>
                      </a:pPr>
                      <a:r>
                        <a:rPr lang="en-US" sz="3500" dirty="0" err="1">
                          <a:effectLst/>
                          <a:latin typeface="Arial" panose="020B0604020202020204" pitchFamily="34" charset="0"/>
                          <a:cs typeface="Arial" panose="020B0604020202020204" pitchFamily="34" charset="0"/>
                        </a:rPr>
                        <a:t>dangvantuan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infloat</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alibaba</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Toàn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bộ</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0.950</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0.869</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Chỉ</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sử</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dụng</a:t>
                      </a:r>
                      <a:r>
                        <a:rPr lang="en-US" sz="3500" dirty="0">
                          <a:effectLst/>
                          <a:latin typeface="Arial" panose="020B0604020202020204" pitchFamily="34" charset="0"/>
                          <a:cs typeface="Arial" panose="020B0604020202020204" pitchFamily="34" charset="0"/>
                        </a:rPr>
                        <a:t> RAG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0.756</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0.936</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0.824</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500">
                          <a:effectLst/>
                          <a:latin typeface="Arial" panose="020B0604020202020204" pitchFamily="34" charset="0"/>
                          <a:cs typeface="Arial" panose="020B0604020202020204" pitchFamily="34" charset="0"/>
                        </a:rPr>
                        <a:t>Chỉ sử dụng GRAG</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0.412</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0.862</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0.613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0.83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0.88</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0.63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156649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9067800" y="1271554"/>
            <a:ext cx="9220200" cy="882494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60D99E0-7AC5-4645-A743-56FF83F2CFA8}"/>
              </a:ext>
            </a:extLst>
          </p:cNvPr>
          <p:cNvSpPr txBox="1"/>
          <p:nvPr/>
        </p:nvSpPr>
        <p:spPr>
          <a:xfrm>
            <a:off x="395287" y="1853115"/>
            <a:ext cx="82296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đến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5806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35280" y="1686394"/>
            <a:ext cx="818388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Biểu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định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Tuy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hình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dưới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0.2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chưa</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tệ</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8671560" y="1132939"/>
            <a:ext cx="9768840" cy="89635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0990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2954846"/>
            <a:ext cx="7772400" cy="5077362"/>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algn="just">
              <a:lnSpc>
                <a:spcPct val="150000"/>
              </a:lnSpc>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0.8690</a:t>
            </a:r>
            <a:endParaRPr lang="en-US"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endPar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lvl="0" algn="just">
              <a:lnSpc>
                <a:spcPct val="150000"/>
              </a:lnSpc>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0.8759</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p>
          <a:p>
            <a:pPr lvl="0" algn="just">
              <a:lnSpc>
                <a:spcPct val="150000"/>
              </a:lnSpc>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0.55</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8610600" y="1110078"/>
            <a:ext cx="9677400" cy="91769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59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2596002583"/>
              </p:ext>
            </p:extLst>
          </p:nvPr>
        </p:nvGraphicFramePr>
        <p:xfrm>
          <a:off x="1799590" y="1457369"/>
          <a:ext cx="14079219" cy="3628424"/>
        </p:xfrm>
        <a:graphic>
          <a:graphicData uri="http://schemas.openxmlformats.org/drawingml/2006/table">
            <a:tbl>
              <a:tblPr firstRow="1" firstCol="1" bandRow="1">
                <a:tableStyleId>{5C22544A-7EE6-4342-B048-85BDC9FD1C3A}</a:tableStyleId>
              </a:tblPr>
              <a:tblGrid>
                <a:gridCol w="2765105">
                  <a:extLst>
                    <a:ext uri="{9D8B030D-6E8A-4147-A177-3AD203B41FA5}">
                      <a16:colId xmlns:a16="http://schemas.microsoft.com/office/drawing/2014/main" val="3844309655"/>
                    </a:ext>
                  </a:extLst>
                </a:gridCol>
                <a:gridCol w="3551716">
                  <a:extLst>
                    <a:ext uri="{9D8B030D-6E8A-4147-A177-3AD203B41FA5}">
                      <a16:colId xmlns:a16="http://schemas.microsoft.com/office/drawing/2014/main" val="1901871037"/>
                    </a:ext>
                  </a:extLst>
                </a:gridCol>
                <a:gridCol w="3845299">
                  <a:extLst>
                    <a:ext uri="{9D8B030D-6E8A-4147-A177-3AD203B41FA5}">
                      <a16:colId xmlns:a16="http://schemas.microsoft.com/office/drawing/2014/main" val="4102244108"/>
                    </a:ext>
                  </a:extLst>
                </a:gridCol>
                <a:gridCol w="3917099">
                  <a:extLst>
                    <a:ext uri="{9D8B030D-6E8A-4147-A177-3AD203B41FA5}">
                      <a16:colId xmlns:a16="http://schemas.microsoft.com/office/drawing/2014/main" val="199289547"/>
                    </a:ext>
                  </a:extLst>
                </a:gridCol>
              </a:tblGrid>
              <a:tr h="907106">
                <a:tc>
                  <a:txBody>
                    <a:bodyPr/>
                    <a:lstStyle/>
                    <a:p>
                      <a:pPr algn="l">
                        <a:lnSpc>
                          <a:spcPct val="150000"/>
                        </a:lnSpc>
                      </a:pPr>
                      <a:r>
                        <a:rPr lang="en-US" sz="3000">
                          <a:effectLst/>
                          <a:latin typeface="Arial" panose="020B0604020202020204" pitchFamily="34" charset="0"/>
                          <a:cs typeface="Arial" panose="020B0604020202020204" pitchFamily="34" charset="0"/>
                        </a:rPr>
                        <a:t>Metric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Toàn bộ kiến trúc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Chỉ sử dụng RAG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err="1">
                          <a:effectLst/>
                          <a:latin typeface="Arial" panose="020B0604020202020204" pitchFamily="34" charset="0"/>
                          <a:cs typeface="Arial" panose="020B0604020202020204" pitchFamily="34" charset="0"/>
                        </a:rPr>
                        <a:t>Chỉ</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sử</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dụng</a:t>
                      </a:r>
                      <a:r>
                        <a:rPr lang="en-US" sz="3000" dirty="0">
                          <a:effectLst/>
                          <a:latin typeface="Arial" panose="020B0604020202020204" pitchFamily="34" charset="0"/>
                          <a:cs typeface="Arial" panose="020B0604020202020204" pitchFamily="34" charset="0"/>
                        </a:rPr>
                        <a:t> GRAG</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Accuracy</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95.20%</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84.32%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28.41%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000" dirty="0">
                          <a:effectLst/>
                          <a:latin typeface="Arial" panose="020B0604020202020204" pitchFamily="34" charset="0"/>
                          <a:cs typeface="Arial" panose="020B0604020202020204" pitchFamily="34" charset="0"/>
                        </a:rPr>
                        <a:t>Hallucination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1.48%</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1.11%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17.16%</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Missing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3.32%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14.58%</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54.43%</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10" name="TextBox 9">
            <a:extLst>
              <a:ext uri="{FF2B5EF4-FFF2-40B4-BE49-F238E27FC236}">
                <a16:creationId xmlns:a16="http://schemas.microsoft.com/office/drawing/2014/main" id="{2BB85024-E666-4316-A561-15D6C0CDF930}"/>
              </a:ext>
            </a:extLst>
          </p:cNvPr>
          <p:cNvSpPr txBox="1"/>
          <p:nvPr/>
        </p:nvSpPr>
        <p:spPr>
          <a:xfrm>
            <a:off x="395287" y="5472099"/>
            <a:ext cx="17068800" cy="42005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Toàn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bộ</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kiến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trúc</a:t>
            </a:r>
            <a:r>
              <a:rPr lang="en-US" sz="3500" b="1" dirty="0">
                <a:solidFill>
                  <a:srgbClr val="000000"/>
                </a:solidFill>
                <a:effectLst/>
                <a:latin typeface="Times New Roman" panose="02020603050405020304" pitchFamily="18" charset="0"/>
                <a:ea typeface="Times New Roman" panose="02020603050405020304" pitchFamily="18" charset="0"/>
              </a:rPr>
              <a: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Vì</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sử</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dụng</a:t>
            </a:r>
            <a:r>
              <a:rPr lang="en-US" sz="3500" dirty="0">
                <a:solidFill>
                  <a:srgbClr val="000000"/>
                </a:solidFill>
                <a:effectLst/>
                <a:latin typeface="Times New Roman" panose="02020603050405020304" pitchFamily="18" charset="0"/>
                <a:ea typeface="Times New Roman" panose="02020603050405020304" pitchFamily="18" charset="0"/>
              </a:rPr>
              <a:t> prompt </a:t>
            </a:r>
            <a:r>
              <a:rPr lang="en-US" sz="3500" dirty="0" err="1">
                <a:solidFill>
                  <a:srgbClr val="000000"/>
                </a:solidFill>
                <a:effectLst/>
                <a:latin typeface="Times New Roman" panose="02020603050405020304" pitchFamily="18" charset="0"/>
                <a:ea typeface="Times New Roman" panose="02020603050405020304" pitchFamily="18" charset="0"/>
              </a:rPr>
              <a:t>thích</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hợp</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việc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thống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kê</a:t>
            </a:r>
            <a:r>
              <a:rPr lang="en-US" sz="3500" dirty="0">
                <a:solidFill>
                  <a:srgbClr val="000000"/>
                </a:solidFill>
                <a:effectLst/>
                <a:latin typeface="Times New Roman" panose="02020603050405020304" pitchFamily="18" charset="0"/>
                <a:ea typeface="Times New Roman" panose="02020603050405020304" pitchFamily="18" charset="0"/>
              </a:rPr>
              <a:t> hallucination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thấp</a:t>
            </a:r>
            <a:r>
              <a:rPr lang="en-US" sz="3500" dirty="0">
                <a:solidFill>
                  <a:srgbClr val="000000"/>
                </a:solidFill>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tuy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nhiên</a:t>
            </a:r>
            <a:r>
              <a:rPr lang="en-US" sz="3500" dirty="0">
                <a:solidFill>
                  <a:srgbClr val="000000"/>
                </a:solidFill>
                <a:effectLst/>
                <a:latin typeface="Times New Roman" panose="02020603050405020304" pitchFamily="18" charset="0"/>
                <a:ea typeface="Times New Roman" panose="02020603050405020304" pitchFamily="18" charset="0"/>
              </a:rPr>
              <a:t> missing </a:t>
            </a:r>
            <a:r>
              <a:rPr lang="en-US" sz="3500" dirty="0" err="1">
                <a:solidFill>
                  <a:srgbClr val="000000"/>
                </a:solidFill>
                <a:effectLst/>
                <a:latin typeface="Times New Roman" panose="02020603050405020304" pitchFamily="18" charset="0"/>
                <a:ea typeface="Times New Roman" panose="02020603050405020304" pitchFamily="18" charset="0"/>
              </a:rPr>
              <a:t>sẽ</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cao</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RAG: </a:t>
            </a:r>
            <a:r>
              <a:rPr lang="en-US" sz="3500" dirty="0">
                <a:solidFill>
                  <a:srgbClr val="000000"/>
                </a:solidFill>
                <a:effectLst/>
                <a:latin typeface="Times New Roman" panose="02020603050405020304" pitchFamily="18" charset="0"/>
                <a:ea typeface="Times New Roman" panose="02020603050405020304" pitchFamily="18" charset="0"/>
              </a:rPr>
              <a:t>Accuracy </a:t>
            </a:r>
            <a:r>
              <a:rPr lang="en-US" sz="3500" dirty="0" err="1">
                <a:solidFill>
                  <a:srgbClr val="000000"/>
                </a:solidFill>
                <a:effectLst/>
                <a:latin typeface="Times New Roman" panose="02020603050405020304" pitchFamily="18" charset="0"/>
                <a:ea typeface="Times New Roman" panose="02020603050405020304" pitchFamily="18" charset="0"/>
              </a:rPr>
              <a:t>giảm</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nhẹ</a:t>
            </a:r>
            <a:r>
              <a:rPr lang="en-US" sz="3500" dirty="0">
                <a:solidFill>
                  <a:srgbClr val="000000"/>
                </a:solidFill>
                <a:effectLst/>
                <a:latin typeface="Times New Roman" panose="02020603050405020304" pitchFamily="18" charset="0"/>
                <a:ea typeface="Times New Roman" panose="02020603050405020304" pitchFamily="18" charset="0"/>
              </a:rPr>
              <a:t> do missing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lên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a:t>
            </a:r>
            <a:r>
              <a:rPr lang="en-US" sz="3500" dirty="0">
                <a:solidFill>
                  <a:srgbClr val="000000"/>
                </a:solidFill>
                <a:effectLst/>
                <a:latin typeface="Times New Roman" panose="02020603050405020304" pitchFamily="18" charset="0"/>
                <a:ea typeface="Times New Roman" panose="02020603050405020304" pitchFamily="18" charset="0"/>
              </a:rPr>
              <a:t> cao so </a:t>
            </a:r>
            <a:r>
              <a:rPr lang="en-US" sz="3500" dirty="0" err="1">
                <a:solidFill>
                  <a:srgbClr val="000000"/>
                </a:solidFill>
                <a:effectLst/>
                <a:latin typeface="Times New Roman" panose="02020603050405020304" pitchFamily="18" charset="0"/>
                <a:ea typeface="Times New Roman" panose="02020603050405020304" pitchFamily="18" charset="0"/>
              </a:rPr>
              <a:t>với</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toàn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bộ</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endParaRPr lang="en-US" sz="3500" dirty="0">
              <a:solidFill>
                <a:srgbClr val="000000"/>
              </a:solidFill>
              <a:latin typeface="Times New Roman" panose="02020603050405020304" pitchFamily="18" charset="0"/>
              <a:ea typeface="Times New Roman" panose="02020603050405020304" pitchFamily="18"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GRAG: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này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tệ</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được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thể</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hiển</a:t>
            </a:r>
            <a:r>
              <a:rPr lang="en-US" sz="3500" dirty="0">
                <a:solidFill>
                  <a:srgbClr val="000000"/>
                </a:solidFill>
                <a:effectLst/>
                <a:latin typeface="Times New Roman" panose="02020603050405020304" pitchFamily="18" charset="0"/>
                <a:ea typeface="Times New Roman" panose="02020603050405020304" pitchFamily="18" charset="0"/>
              </a:rPr>
              <a:t> qua </a:t>
            </a:r>
            <a:r>
              <a:rPr lang="en-US" sz="3500" dirty="0" err="1">
                <a:solidFill>
                  <a:srgbClr val="000000"/>
                </a:solidFill>
                <a:effectLst/>
                <a:latin typeface="Times New Roman" panose="02020603050405020304" pitchFamily="18" charset="0"/>
                <a:ea typeface="Times New Roman" panose="02020603050405020304" pitchFamily="18" charset="0"/>
              </a:rPr>
              <a:t>nhiều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biểu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đồ</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nhau</a:t>
            </a:r>
            <a:r>
              <a:rPr lang="en-US" sz="3500" dirty="0">
                <a:solidFill>
                  <a:srgbClr val="000000"/>
                </a:solidFill>
                <a:effectLst/>
                <a:latin typeface="Times New Roman" panose="02020603050405020304" pitchFamily="18" charset="0"/>
                <a:ea typeface="Times New Roman" panose="02020603050405020304" pitchFamily="18" charset="0"/>
              </a:rPr>
              <a:t> ở </a:t>
            </a:r>
            <a:r>
              <a:rPr lang="en-US" sz="3500" dirty="0" err="1">
                <a:solidFill>
                  <a:srgbClr val="000000"/>
                </a:solidFill>
                <a:effectLst/>
                <a:latin typeface="Times New Roman" panose="02020603050405020304" pitchFamily="18" charset="0"/>
                <a:ea typeface="Times New Roman" panose="02020603050405020304" pitchFamily="18" charset="0"/>
              </a:rPr>
              <a:t>trên</a:t>
            </a:r>
            <a:r>
              <a:rPr lang="en-US" sz="3500" dirty="0">
                <a:solidFill>
                  <a:srgbClr val="000000"/>
                </a:solidFill>
                <a:effectLst/>
                <a:latin typeface="Times New Roman" panose="02020603050405020304" pitchFamily="18" charset="0"/>
                <a:ea typeface="Times New Roman" panose="02020603050405020304" pitchFamily="18" charset="0"/>
              </a:rPr>
              <a:t>.</a:t>
            </a:r>
            <a:endParaRPr lang="vi-VN" sz="35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198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 kèm theo một Critic mô-đun.</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Nghiên cứu sẽ tập trung vào loại tài liệu PDF.</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64558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3500" dirty="0">
              <a:latin typeface="Arial" panose="020B0604020202020204" pitchFamily="34" charset="0"/>
              <a:cs typeface="Arial" panose="020B0604020202020204" pitchFamily="34" charset="0"/>
            </a:endParaRPr>
          </a:p>
          <a:p>
            <a:pPr>
              <a:lnSpc>
                <a:spcPct val="150000"/>
              </a:lnSpc>
            </a:pPr>
            <a:r>
              <a:rPr lang="vi-VN" sz="35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30942"/>
          </a:xfrm>
          <a:prstGeom prst="rect">
            <a:avLst/>
          </a:prstGeom>
          <a:noFill/>
        </p:spPr>
        <p:txBody>
          <a:bodyPr wrap="square" rtlCol="0">
            <a:spAutoFit/>
          </a:bodyPr>
          <a:lstStyle/>
          <a:p>
            <a:r>
              <a:rPr lang="en-US" sz="3500" b="1" dirty="0" err="1">
                <a:latin typeface="Arial" panose="020B0604020202020204" pitchFamily="34" charset="0"/>
                <a:cs typeface="Arial" panose="020B0604020202020204" pitchFamily="34" charset="0"/>
              </a:rPr>
              <a:t>Kiến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trúc</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gồm</a:t>
            </a:r>
            <a:r>
              <a:rPr lang="en-US" sz="3500" b="1" dirty="0">
                <a:latin typeface="Arial" panose="020B0604020202020204" pitchFamily="34" charset="0"/>
                <a:cs typeface="Arial" panose="020B0604020202020204" pitchFamily="34" charset="0"/>
              </a:rPr>
              <a:t> 5 </a:t>
            </a:r>
            <a:r>
              <a:rPr lang="en-US" sz="3500" b="1" dirty="0" err="1">
                <a:latin typeface="Arial" panose="020B0604020202020204" pitchFamily="34" charset="0"/>
                <a:cs typeface="Arial" panose="020B0604020202020204" pitchFamily="34" charset="0"/>
              </a:rPr>
              <a:t>thành</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phần</a:t>
            </a:r>
            <a:r>
              <a:rPr lang="en-US" sz="3500" b="1" dirty="0">
                <a:latin typeface="Arial" panose="020B0604020202020204" pitchFamily="34" charset="0"/>
                <a:cs typeface="Arial" panose="020B0604020202020204" pitchFamily="34" charset="0"/>
              </a:rPr>
              <a:t>:</a:t>
            </a:r>
            <a:endParaRPr lang="vi-VN" sz="35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439400" y="1932378"/>
            <a:ext cx="7520364" cy="8071633"/>
          </a:xfrm>
          <a:prstGeom prst="rect">
            <a:avLst/>
          </a:prstGeom>
          <a:noFill/>
        </p:spPr>
        <p:txBody>
          <a:bodyPr wrap="square">
            <a:spAutoFit/>
          </a:bodyPr>
          <a:lstStyle/>
          <a:p>
            <a:pPr algn="just">
              <a:lnSpc>
                <a:spcPct val="150000"/>
              </a:lnSpc>
            </a:pPr>
            <a:r>
              <a:rPr lang="vi-VN" sz="3500" b="1" dirty="0">
                <a:solidFill>
                  <a:srgbClr val="000000"/>
                </a:solidFill>
                <a:effectLst/>
                <a:ea typeface="Times New Roman" panose="02020603050405020304" pitchFamily="18" charset="0"/>
              </a:rPr>
              <a:t>Question</a:t>
            </a:r>
            <a:r>
              <a:rPr lang="vi-VN" sz="3500" dirty="0">
                <a:solidFill>
                  <a:srgbClr val="000000"/>
                </a:solidFill>
                <a:effectLst/>
                <a:ea typeface="Times New Roman" panose="02020603050405020304" pitchFamily="18" charset="0"/>
              </a:rPr>
              <a:t>: </a:t>
            </a:r>
            <a:r>
              <a:rPr lang="vi-VN" sz="3500" dirty="0">
                <a:solidFill>
                  <a:srgbClr val="000000"/>
                </a:solidFill>
                <a:ea typeface="Times New Roman" panose="02020603050405020304" pitchFamily="18" charset="0"/>
              </a:rPr>
              <a:t>Câu hỏi.</a:t>
            </a:r>
            <a:endParaRPr lang="vi-VN" sz="3500" dirty="0">
              <a:solidFill>
                <a:srgbClr val="000000"/>
              </a:solidFill>
              <a:effectLst/>
              <a:ea typeface="SimSun" panose="02010600030101010101" pitchFamily="2" charset="-122"/>
            </a:endParaRPr>
          </a:p>
          <a:p>
            <a:pPr algn="just">
              <a:lnSpc>
                <a:spcPct val="150000"/>
              </a:lnSpc>
            </a:pPr>
            <a:r>
              <a:rPr lang="vi-VN" sz="3500" b="1" dirty="0">
                <a:solidFill>
                  <a:srgbClr val="000000"/>
                </a:solidFill>
                <a:effectLst/>
                <a:ea typeface="Times New Roman" panose="02020603050405020304" pitchFamily="18" charset="0"/>
              </a:rPr>
              <a:t>Context</a:t>
            </a:r>
            <a:r>
              <a:rPr lang="vi-VN" sz="3500" dirty="0">
                <a:solidFill>
                  <a:srgbClr val="000000"/>
                </a:solidFill>
                <a:effectLst/>
                <a:ea typeface="Times New Roman" panose="02020603050405020304" pitchFamily="18" charset="0"/>
              </a:rPr>
              <a:t>: Cơ sở dữ liệu vector để lưu dữ liệu.</a:t>
            </a:r>
            <a:endParaRPr lang="vi-VN" sz="3500" dirty="0">
              <a:solidFill>
                <a:srgbClr val="000000"/>
              </a:solidFill>
              <a:ea typeface="Times New Roman" panose="02020603050405020304" pitchFamily="18" charset="0"/>
            </a:endParaRPr>
          </a:p>
          <a:p>
            <a:pPr algn="just">
              <a:lnSpc>
                <a:spcPct val="150000"/>
              </a:lnSpc>
            </a:pPr>
            <a:r>
              <a:rPr lang="vi-VN" sz="3500" b="1" dirty="0">
                <a:solidFill>
                  <a:srgbClr val="000000"/>
                </a:solidFill>
                <a:effectLst/>
                <a:ea typeface="Times New Roman" panose="02020603050405020304" pitchFamily="18" charset="0"/>
              </a:rPr>
              <a:t>Retriever</a:t>
            </a:r>
            <a:r>
              <a:rPr lang="vi-VN" sz="3500" dirty="0">
                <a:solidFill>
                  <a:srgbClr val="000000"/>
                </a:solidFill>
                <a:effectLst/>
                <a:ea typeface="Times New Roman" panose="02020603050405020304" pitchFamily="18" charset="0"/>
              </a:rPr>
              <a:t>: </a:t>
            </a:r>
            <a:r>
              <a:rPr lang="vi-VN" sz="3500" dirty="0">
                <a:solidFill>
                  <a:srgbClr val="000000"/>
                </a:solidFill>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3500" b="1" dirty="0">
                <a:solidFill>
                  <a:srgbClr val="000000"/>
                </a:solidFill>
                <a:effectLst/>
                <a:ea typeface="Times New Roman" panose="02020603050405020304" pitchFamily="18" charset="0"/>
              </a:rPr>
              <a:t>LLM</a:t>
            </a:r>
            <a:r>
              <a:rPr lang="vi-VN" sz="3500" dirty="0">
                <a:solidFill>
                  <a:srgbClr val="000000"/>
                </a:solidFill>
                <a:effectLst/>
                <a:ea typeface="Times New Roman" panose="02020603050405020304" pitchFamily="18" charset="0"/>
              </a:rPr>
              <a:t>: Sử dụng ngữ cảnh bổ sung đề trả lời câu hỏi.</a:t>
            </a:r>
          </a:p>
          <a:p>
            <a:pPr algn="just">
              <a:lnSpc>
                <a:spcPct val="150000"/>
              </a:lnSpc>
            </a:pPr>
            <a:r>
              <a:rPr lang="vi-VN" sz="3500" b="1" dirty="0">
                <a:solidFill>
                  <a:srgbClr val="000000"/>
                </a:solidFill>
                <a:effectLst/>
                <a:ea typeface="Times New Roman" panose="02020603050405020304" pitchFamily="18" charset="0"/>
              </a:rPr>
              <a:t>Response</a:t>
            </a:r>
            <a:r>
              <a:rPr lang="vi-VN" sz="3500" dirty="0">
                <a:solidFill>
                  <a:srgbClr val="000000"/>
                </a:solidFill>
                <a:effectLst/>
                <a:ea typeface="Times New Roman" panose="02020603050405020304" pitchFamily="18" charset="0"/>
              </a:rPr>
              <a:t>: LLM phản hồi về câu trả lời.</a:t>
            </a:r>
            <a:endParaRPr lang="vi-VN" sz="3500" dirty="0">
              <a:solidFill>
                <a:srgbClr val="000000"/>
              </a:solidFill>
              <a:effectLs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2785378"/>
          </a:xfrm>
          <a:prstGeom prst="rect">
            <a:avLst/>
          </a:prstGeom>
          <a:noFill/>
        </p:spPr>
        <p:txBody>
          <a:bodyPr wrap="square" rtlCol="0">
            <a:spAutoFit/>
          </a:bodyPr>
          <a:lstStyle/>
          <a:p>
            <a:r>
              <a:rPr lang="en-US" sz="3500" b="1" dirty="0" err="1">
                <a:latin typeface="Arial" panose="020B0604020202020204" pitchFamily="34" charset="0"/>
                <a:cs typeface="Arial" panose="020B0604020202020204" pitchFamily="34" charset="0"/>
              </a:rPr>
              <a:t>Các</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phương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pháp</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tối</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ưu</a:t>
            </a:r>
            <a:r>
              <a:rPr lang="en-US" sz="3500" b="1" dirty="0">
                <a:latin typeface="Arial" panose="020B0604020202020204" pitchFamily="34" charset="0"/>
                <a:cs typeface="Arial" panose="020B0604020202020204" pitchFamily="34" charset="0"/>
              </a:rPr>
              <a:t> RAG</a:t>
            </a:r>
          </a:p>
          <a:p>
            <a:endParaRPr lang="en-US" sz="35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mục</a:t>
            </a:r>
            <a:endParaRPr lang="en-US" sz="3500" dirty="0">
              <a:latin typeface="Arial" panose="020B0604020202020204" pitchFamily="34" charset="0"/>
              <a:cs typeface="Arial" panose="020B0604020202020204" pitchFamily="34" charset="0"/>
            </a:endParaRPr>
          </a:p>
          <a:p>
            <a:pPr lvl="1"/>
            <a:r>
              <a:rPr lang="en-US" sz="3500" dirty="0">
                <a:latin typeface="Arial" panose="020B0604020202020204" pitchFamily="34" charset="0"/>
                <a:cs typeface="Arial" panose="020B0604020202020204" pitchFamily="34" charset="0"/>
              </a:rPr>
              <a:t>Vector index:</a:t>
            </a:r>
            <a:r>
              <a:rPr lang="vi-VN" sz="3500" dirty="0">
                <a:latin typeface="Arial" panose="020B0604020202020204" pitchFamily="34" charset="0"/>
                <a:cs typeface="Arial" panose="020B0604020202020204" pitchFamily="34" charset="0"/>
              </a:rPr>
              <a:t> Tìm kiếm vector tương tự hiệu quả. Cấu trúc đa lớp, lớp trên thưa hơn.</a:t>
            </a:r>
          </a:p>
        </p:txBody>
      </p:sp>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7145000" cy="7802329"/>
          </a:xfrm>
          <a:prstGeom prst="rect">
            <a:avLst/>
          </a:prstGeom>
          <a:noFill/>
        </p:spPr>
        <p:txBody>
          <a:bodyPr wrap="square" rtlCol="0">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Tìm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kiếm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nhiều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4 giai đoạn: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4: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3,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để xếp hạng lại các kết quả.</a:t>
            </a: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2874</Words>
  <Application>Microsoft Office PowerPoint</Application>
  <PresentationFormat>Custom</PresentationFormat>
  <Paragraphs>300</Paragraphs>
  <Slides>48</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Times New Roman</vt:lpstr>
      <vt:lpstr>Courier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261</cp:revision>
  <dcterms:created xsi:type="dcterms:W3CDTF">2006-08-16T00:00:00Z</dcterms:created>
  <dcterms:modified xsi:type="dcterms:W3CDTF">2025-07-11T13:36:02Z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